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0EBA2C-1BD3-4A14-BE8E-0C22864DCD52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dirty="0"/>
              <a:t>Dr. Stephanie </a:t>
            </a:r>
            <a:r>
              <a:rPr lang="en-US" sz="2000" dirty="0" err="1"/>
              <a:t>Spoto</a:t>
            </a:r>
            <a:br>
              <a:rPr lang="en-US" sz="2000" dirty="0"/>
            </a:br>
            <a:r>
              <a:rPr lang="en-US" sz="2000" dirty="0"/>
              <a:t>sspoto@mpc.edu</a:t>
            </a:r>
            <a:br>
              <a:rPr lang="en-US" sz="2000" dirty="0"/>
            </a:br>
            <a:r>
              <a:rPr lang="en-US" sz="2000" dirty="0"/>
              <a:t>Monterey Peninsula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Gentrain</a:t>
            </a:r>
            <a:endParaRPr lang="en-US" dirty="0"/>
          </a:p>
          <a:p>
            <a:r>
              <a:rPr lang="en-US" dirty="0"/>
              <a:t>17 October 2018</a:t>
            </a:r>
          </a:p>
        </p:txBody>
      </p:sp>
    </p:spTree>
    <p:extLst>
      <p:ext uri="{BB962C8B-B14F-4D97-AF65-F5344CB8AC3E}">
        <p14:creationId xmlns:p14="http://schemas.microsoft.com/office/powerpoint/2010/main" val="327211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D12D-66AB-4EAA-B7EE-7E10F1CF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Wisdom as model for political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36F4F-8396-4C60-B28F-F6CD7D811F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1252" y="1676400"/>
            <a:ext cx="4460748" cy="50265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questions emerge from these issues: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there such a thing as ‘wisdom’?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a constitution be constructed to give it political power?</a:t>
            </a:r>
          </a:p>
        </p:txBody>
      </p:sp>
      <p:pic>
        <p:nvPicPr>
          <p:cNvPr id="2050" name="Picture 2" descr="Image result for metis goddess">
            <a:extLst>
              <a:ext uri="{FF2B5EF4-FFF2-40B4-BE49-F238E27FC236}">
                <a16:creationId xmlns:a16="http://schemas.microsoft.com/office/drawing/2014/main" id="{388ED53C-A332-4EB2-ACF4-0B229A42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48" y="1226049"/>
            <a:ext cx="43434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6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A267-6E70-4243-85CD-B9B7A80E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 of Ancient Greek Philosophy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CEDA13-D2C1-4C5D-BF8C-C2D820CF3BF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10435" y="1676400"/>
            <a:ext cx="936487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3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A267-6E70-4243-85CD-B9B7A80E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 of Ancient Greek Philosophy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CEDA13-D2C1-4C5D-BF8C-C2D820CF3BF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52441" b="1887"/>
          <a:stretch/>
        </p:blipFill>
        <p:spPr>
          <a:xfrm>
            <a:off x="1066800" y="1066800"/>
            <a:ext cx="6708138" cy="59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9FF7-BC24-4FE9-925A-08F29422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Plato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3B64B-2101-49D1-B27E-DC6DC9E480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750828"/>
            <a:ext cx="56388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Plato and Aristotle most influential of all philosophers</a:t>
            </a:r>
          </a:p>
          <a:p>
            <a:pPr lvl="1"/>
            <a:r>
              <a:rPr lang="en-US" dirty="0"/>
              <a:t>Plato had a great effect Christian theology and philosophy until 13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1"/>
            <a:r>
              <a:rPr lang="en-US" dirty="0"/>
              <a:t>Aristotle was the product of Plato, though his philosophy differed greatly</a:t>
            </a:r>
          </a:p>
          <a:p>
            <a:r>
              <a:rPr lang="en-US" dirty="0"/>
              <a:t>Born 428 BCE to aristocratic family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 algn="r"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Plato, Seneca, and Aristotle from </a:t>
            </a:r>
            <a:r>
              <a:rPr lang="en-US" sz="1800" i="1" dirty="0">
                <a:solidFill>
                  <a:schemeClr val="bg2">
                    <a:lumMod val="75000"/>
                  </a:schemeClr>
                </a:solidFill>
              </a:rPr>
              <a:t>Devotional and Philosophical Writings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, c. 1330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6675E-D5BA-4535-A527-50E40A99C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00200"/>
            <a:ext cx="317539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6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AB63-664F-4A00-B127-C86F833E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Plato’s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C7691-51C3-40C3-A087-0A2A0508A0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33800" y="1600200"/>
            <a:ext cx="503224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Utopia, influenced a genre of philosophical writing</a:t>
            </a:r>
          </a:p>
          <a:p>
            <a:r>
              <a:rPr lang="en-US" dirty="0"/>
              <a:t>Theory of ideas, a new kind of wrestling with the problem of universals</a:t>
            </a:r>
          </a:p>
          <a:p>
            <a:r>
              <a:rPr lang="en-US" dirty="0"/>
              <a:t>Immortality, mystical </a:t>
            </a:r>
            <a:r>
              <a:rPr lang="en-US" dirty="0">
                <a:sym typeface="Wingdings" panose="05000000000000000000" pitchFamily="2" charset="2"/>
              </a:rPr>
              <a:t> argument for the immortal soul</a:t>
            </a:r>
          </a:p>
          <a:p>
            <a:r>
              <a:rPr lang="en-US" dirty="0">
                <a:sym typeface="Wingdings" panose="05000000000000000000" pitchFamily="2" charset="2"/>
              </a:rPr>
              <a:t>Cosmogony, the world as living creature with soul</a:t>
            </a:r>
          </a:p>
          <a:p>
            <a:r>
              <a:rPr lang="en-US" dirty="0">
                <a:sym typeface="Wingdings" panose="05000000000000000000" pitchFamily="2" charset="2"/>
              </a:rPr>
              <a:t>Theory of knowledge, reminiscent rather than from perception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710EB-FD52-4ECB-9360-217B39A0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52353"/>
            <a:ext cx="3315046" cy="411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E2D4EF-7A70-4B15-9C2D-4B468B2EBAD5}"/>
              </a:ext>
            </a:extLst>
          </p:cNvPr>
          <p:cNvSpPr/>
          <p:nvPr/>
        </p:nvSpPr>
        <p:spPr>
          <a:xfrm>
            <a:off x="228600" y="5867400"/>
            <a:ext cx="3124200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Plato is depicted in Raphael's The School of Athens anachronistically carrying a bound copy of Timaeus. c 1509</a:t>
            </a:r>
          </a:p>
        </p:txBody>
      </p:sp>
    </p:spTree>
    <p:extLst>
      <p:ext uri="{BB962C8B-B14F-4D97-AF65-F5344CB8AC3E}">
        <p14:creationId xmlns:p14="http://schemas.microsoft.com/office/powerpoint/2010/main" val="225498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0CBF-FD92-42E0-BA99-4604B345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FC79-F429-4BC4-AD32-3C26099F3F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825" y="1676400"/>
            <a:ext cx="5711952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Pythagoras: </a:t>
            </a:r>
            <a:r>
              <a:rPr lang="en-US" sz="2400" dirty="0"/>
              <a:t>Orphic elements of philosophy</a:t>
            </a:r>
          </a:p>
          <a:p>
            <a:pPr lvl="1"/>
            <a:r>
              <a:rPr lang="en-US" sz="2000" dirty="0"/>
              <a:t>Religious trend, immortality, priestly tone, other-worldliness</a:t>
            </a:r>
          </a:p>
          <a:p>
            <a:pPr lvl="1"/>
            <a:r>
              <a:rPr lang="en-US" sz="2000" dirty="0"/>
              <a:t>Respect for mathematics</a:t>
            </a:r>
          </a:p>
          <a:p>
            <a:pPr lvl="1"/>
            <a:r>
              <a:rPr lang="en-US" sz="2000" dirty="0"/>
              <a:t>Mingling of intellect and mysticism</a:t>
            </a:r>
          </a:p>
          <a:p>
            <a:r>
              <a:rPr lang="en-US" sz="2400" b="1" dirty="0"/>
              <a:t>Parmenides (Eleatic): </a:t>
            </a:r>
            <a:r>
              <a:rPr lang="en-US" sz="2400" dirty="0"/>
              <a:t>Reality as eternal, timeless </a:t>
            </a:r>
            <a:r>
              <a:rPr lang="en-US" sz="2400" dirty="0">
                <a:sym typeface="Wingdings" panose="05000000000000000000" pitchFamily="2" charset="2"/>
              </a:rPr>
              <a:t> change is illusion</a:t>
            </a:r>
            <a:endParaRPr lang="en-US" sz="2400" b="1" dirty="0"/>
          </a:p>
          <a:p>
            <a:r>
              <a:rPr lang="en-US" sz="2400" b="1" dirty="0"/>
              <a:t>Heraclitus: </a:t>
            </a:r>
            <a:r>
              <a:rPr lang="en-US" sz="2400" dirty="0"/>
              <a:t>Nothing permanent in the sensible world</a:t>
            </a:r>
          </a:p>
          <a:p>
            <a:pPr lvl="1"/>
            <a:r>
              <a:rPr lang="en-US" sz="2000" dirty="0"/>
              <a:t>Combined with Parmenides’s philosophy, led Plato to belief that  knowledge comes from the intellect and not the senses.</a:t>
            </a:r>
            <a:endParaRPr lang="en-US" sz="2000" b="1" dirty="0"/>
          </a:p>
          <a:p>
            <a:r>
              <a:rPr lang="en-US" sz="2400" b="1" dirty="0"/>
              <a:t>Socrates: </a:t>
            </a:r>
            <a:r>
              <a:rPr lang="en-US" sz="2400" dirty="0"/>
              <a:t>Concern with the “good” and ethics</a:t>
            </a:r>
          </a:p>
          <a:p>
            <a:pPr lvl="1"/>
            <a:r>
              <a:rPr lang="en-US" sz="2100" dirty="0"/>
              <a:t>Most of the pre-Socratic schools less interested in “The Good” </a:t>
            </a:r>
            <a:r>
              <a:rPr lang="en-US" sz="2100" dirty="0">
                <a:sym typeface="Wingdings" panose="05000000000000000000" pitchFamily="2" charset="2"/>
              </a:rPr>
              <a:t> Plato’s interest in this come Socrates</a:t>
            </a:r>
            <a:endParaRPr lang="en-US" sz="2100" dirty="0"/>
          </a:p>
        </p:txBody>
      </p:sp>
      <p:pic>
        <p:nvPicPr>
          <p:cNvPr id="1026" name="Picture 2" descr="Image result for sacred geometry renaissance">
            <a:extLst>
              <a:ext uri="{FF2B5EF4-FFF2-40B4-BE49-F238E27FC236}">
                <a16:creationId xmlns:a16="http://schemas.microsoft.com/office/drawing/2014/main" id="{A46582C7-1161-4D2A-B4F9-9AB4D6DB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88" y="914400"/>
            <a:ext cx="2907647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040BFC-982C-4038-B0F4-CB6FAB08B9E5}"/>
              </a:ext>
            </a:extLst>
          </p:cNvPr>
          <p:cNvSpPr txBox="1"/>
          <p:nvPr/>
        </p:nvSpPr>
        <p:spPr>
          <a:xfrm>
            <a:off x="6156789" y="5263968"/>
            <a:ext cx="2831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 drawing of an imaginary sculpture by Renaissance artist Wenzel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Jamnitzer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 1568.</a:t>
            </a:r>
          </a:p>
        </p:txBody>
      </p:sp>
    </p:spTree>
    <p:extLst>
      <p:ext uri="{BB962C8B-B14F-4D97-AF65-F5344CB8AC3E}">
        <p14:creationId xmlns:p14="http://schemas.microsoft.com/office/powerpoint/2010/main" val="391423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890-E09F-407E-86AC-9847F52D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Skeptical of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8630-EF97-40A0-93DA-C75DD036AE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Aristocratic </a:t>
            </a:r>
            <a:r>
              <a:rPr lang="en-US" dirty="0">
                <a:sym typeface="Wingdings" panose="05000000000000000000" pitchFamily="2" charset="2"/>
              </a:rPr>
              <a:t> associated with the rule of the Thirty Tyrants (pro-Spartan oligarchy installed in Athens after 404 BCE)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Reigned for eight months, killed 5% of the Athenian population, exiled democratic supporters, confiscated property</a:t>
            </a:r>
            <a:endParaRPr lang="en-US" dirty="0"/>
          </a:p>
          <a:p>
            <a:r>
              <a:rPr lang="en-US" dirty="0"/>
              <a:t>Lived through Athens defeat by Sparta</a:t>
            </a:r>
          </a:p>
          <a:p>
            <a:r>
              <a:rPr lang="en-US" dirty="0"/>
              <a:t>His teacher, Socrates, was killed by democratic government</a:t>
            </a:r>
          </a:p>
          <a:p>
            <a:r>
              <a:rPr lang="en-US" dirty="0"/>
              <a:t>Turns to Sparta for a model of his ideal commonwealth</a:t>
            </a:r>
          </a:p>
        </p:txBody>
      </p:sp>
    </p:spTree>
    <p:extLst>
      <p:ext uri="{BB962C8B-B14F-4D97-AF65-F5344CB8AC3E}">
        <p14:creationId xmlns:p14="http://schemas.microsoft.com/office/powerpoint/2010/main" val="68554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156D-5D4A-4A9F-9CBC-D7CEBD1E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Bertrand Russell’s theory of Plato’s authoritarianism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85D1-59D7-465B-9520-7CF7868DF7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Goodness/Reality as timeless </a:t>
            </a:r>
            <a:r>
              <a:rPr lang="en-US" dirty="0">
                <a:sym typeface="Wingdings" panose="05000000000000000000" pitchFamily="2" charset="2"/>
              </a:rPr>
              <a:t> states should copy heavenly models, i.e. static perfection and minimum change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Rulers those who best understand this eternal Good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Similar to other mystics, a center certainty inexpressible expect by way of life</a:t>
            </a:r>
          </a:p>
          <a:p>
            <a:pPr marL="1200150" lvl="2" indent="-514350"/>
            <a:r>
              <a:rPr lang="en-US" dirty="0">
                <a:sym typeface="Wingdings" panose="05000000000000000000" pitchFamily="2" charset="2"/>
              </a:rPr>
              <a:t>Pythagoreans: desired to set up the rule of the initiated, which influenced Plato’s own views of proper political hierarchies  Statesmen must understand ‘the Good’, and can only know it through strict moral and intellectual discipline (the absence of this will lead to corruption)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According to Plato, being a good ruler required extensive education, including in geometry and mathematics. </a:t>
            </a:r>
          </a:p>
          <a:p>
            <a:pPr marL="1200150" lvl="2" indent="-514350"/>
            <a:r>
              <a:rPr lang="en-US" dirty="0">
                <a:sym typeface="Wingdings" panose="05000000000000000000" pitchFamily="2" charset="2"/>
              </a:rPr>
              <a:t>Influenced by Pythagoras: without mathematics, no true wisdom is possible. Russell claims that this implies an oligarchy.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Leisure essential to wisdom  wisdom not found among those who must work for their living</a:t>
            </a:r>
          </a:p>
          <a:p>
            <a:pPr marL="1200150" lvl="2" indent="-514350"/>
            <a:r>
              <a:rPr lang="en-US" dirty="0">
                <a:sym typeface="Wingdings" panose="05000000000000000000" pitchFamily="2" charset="2"/>
              </a:rPr>
              <a:t>Must be relieved from the burden and anxieties of making a living. An essentially aristocratic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6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7E51-C76C-4AC2-B1BD-62AACC29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Plato’s five regimes of government</a:t>
            </a:r>
            <a:br>
              <a:rPr lang="en-US" dirty="0"/>
            </a:br>
            <a:r>
              <a:rPr lang="en-US" sz="3100" i="1" dirty="0"/>
              <a:t>Republic</a:t>
            </a:r>
            <a:r>
              <a:rPr lang="en-US" sz="3100" dirty="0"/>
              <a:t>, Book VIII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1480-9684-4115-9455-7B2C479CC7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0678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Timocracy: </a:t>
            </a:r>
            <a:r>
              <a:rPr lang="en-US" dirty="0"/>
              <a:t>People who love honor; arises from the aristocracy after civil war between aristocracy and the majority</a:t>
            </a:r>
          </a:p>
          <a:p>
            <a:pPr lvl="1"/>
            <a:r>
              <a:rPr lang="en-US" dirty="0"/>
              <a:t>Non-aristocratic birthrates will outnumber aristocratic, and will degrade concern with knowledge, music, “guardian education” towards acquiring possession and money</a:t>
            </a:r>
          </a:p>
          <a:p>
            <a:pPr lvl="1"/>
            <a:r>
              <a:rPr lang="en-US" dirty="0"/>
              <a:t>Civil war will erupt between those who value wisdom and those who value money until a compromise is reached</a:t>
            </a:r>
          </a:p>
          <a:p>
            <a:r>
              <a:rPr lang="en-US" b="1" dirty="0"/>
              <a:t>Oligarchy: </a:t>
            </a:r>
            <a:r>
              <a:rPr lang="en-US" dirty="0"/>
              <a:t>emerges from confusion between wealth and honor </a:t>
            </a:r>
            <a:r>
              <a:rPr lang="en-US" dirty="0">
                <a:sym typeface="Wingdings" panose="05000000000000000000" pitchFamily="2" charset="2"/>
              </a:rPr>
              <a:t> want to acquire wealth by any means</a:t>
            </a:r>
          </a:p>
          <a:p>
            <a:pPr lvl="1"/>
            <a:r>
              <a:rPr lang="en-US" dirty="0"/>
              <a:t>Injustice divides rich and poor so much that the rulers cannot wage war because arming the poor would be too risky</a:t>
            </a:r>
          </a:p>
          <a:p>
            <a:r>
              <a:rPr lang="en-US" b="1" dirty="0"/>
              <a:t>Democracy: </a:t>
            </a:r>
            <a:r>
              <a:rPr lang="en-US" dirty="0"/>
              <a:t>When the poor overthrow the wealthy </a:t>
            </a:r>
            <a:r>
              <a:rPr lang="en-US" dirty="0">
                <a:sym typeface="Wingdings" panose="05000000000000000000" pitchFamily="2" charset="2"/>
              </a:rPr>
              <a:t> create varied collections of people under ‘supermarket’ of constitutions</a:t>
            </a:r>
          </a:p>
          <a:p>
            <a:pPr lvl="1"/>
            <a:r>
              <a:rPr lang="en-US" dirty="0"/>
              <a:t>Demagogue who seems appealing is lifted up with support of the lower classes, but grants too much freedoms </a:t>
            </a:r>
            <a:r>
              <a:rPr lang="en-US" dirty="0">
                <a:sym typeface="Wingdings" panose="05000000000000000000" pitchFamily="2" charset="2"/>
              </a:rPr>
              <a:t> ruler works to satisfy base pleasures</a:t>
            </a:r>
            <a:endParaRPr lang="en-US" dirty="0"/>
          </a:p>
          <a:p>
            <a:r>
              <a:rPr lang="en-US" b="1" dirty="0"/>
              <a:t>Tyranny: </a:t>
            </a:r>
            <a:r>
              <a:rPr lang="en-US" dirty="0"/>
              <a:t>Demagogue turned tyrant </a:t>
            </a:r>
            <a:r>
              <a:rPr lang="en-US" dirty="0">
                <a:sym typeface="Wingdings" panose="05000000000000000000" pitchFamily="2" charset="2"/>
              </a:rPr>
              <a:t> the lower classes invest more and more power into the demagogue in an attempt to maintain their liberties, and the demagogue becomes corrupted by the power  takes absolute control over his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56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1134</TotalTime>
  <Words>705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 Cen MT</vt:lpstr>
      <vt:lpstr>Wingdings</vt:lpstr>
      <vt:lpstr>Wingdings 2</vt:lpstr>
      <vt:lpstr>Median</vt:lpstr>
      <vt:lpstr>Plato   Dr. Stephanie Spoto sspoto@mpc.edu Monterey Peninsula College</vt:lpstr>
      <vt:lpstr>Timeline of Ancient Greek Philosophy</vt:lpstr>
      <vt:lpstr>Timeline of Ancient Greek Philosophy</vt:lpstr>
      <vt:lpstr>The importance of Plato</vt:lpstr>
      <vt:lpstr>Plato’s Thought</vt:lpstr>
      <vt:lpstr>Influences</vt:lpstr>
      <vt:lpstr>Skeptical of democracy</vt:lpstr>
      <vt:lpstr>Bertrand Russell’s theory of Plato’s authoritarianism</vt:lpstr>
      <vt:lpstr>Plato’s five regimes of government Republic, Book VIII</vt:lpstr>
      <vt:lpstr>Wisdom as model for political power</vt:lpstr>
    </vt:vector>
  </TitlesOfParts>
  <Company>CSU Monterey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Mysticism &amp; the Ontological Turn  Stephanie Spoto CSU Monterey Bay</dc:title>
  <dc:creator>CSUMB</dc:creator>
  <cp:lastModifiedBy>Elfaki</cp:lastModifiedBy>
  <cp:revision>200</cp:revision>
  <dcterms:created xsi:type="dcterms:W3CDTF">2018-03-26T21:31:23Z</dcterms:created>
  <dcterms:modified xsi:type="dcterms:W3CDTF">2018-10-18T04:44:04Z</dcterms:modified>
</cp:coreProperties>
</file>